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5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2"/>
  </p:sldMasterIdLst>
  <p:notesMasterIdLst>
    <p:notesMasterId r:id="rId57"/>
  </p:notesMasterIdLst>
  <p:sldIdLst>
    <p:sldId id="326" r:id="rId3"/>
    <p:sldId id="259" r:id="rId4"/>
    <p:sldId id="258" r:id="rId5"/>
    <p:sldId id="260" r:id="rId6"/>
    <p:sldId id="261" r:id="rId7"/>
    <p:sldId id="377" r:id="rId8"/>
    <p:sldId id="262" r:id="rId9"/>
    <p:sldId id="272" r:id="rId10"/>
    <p:sldId id="355" r:id="rId11"/>
    <p:sldId id="368" r:id="rId12"/>
    <p:sldId id="369" r:id="rId13"/>
    <p:sldId id="370" r:id="rId14"/>
    <p:sldId id="371" r:id="rId15"/>
    <p:sldId id="348" r:id="rId16"/>
    <p:sldId id="372" r:id="rId17"/>
    <p:sldId id="374" r:id="rId18"/>
    <p:sldId id="264" r:id="rId19"/>
    <p:sldId id="280" r:id="rId20"/>
    <p:sldId id="347" r:id="rId21"/>
    <p:sldId id="375" r:id="rId22"/>
    <p:sldId id="376" r:id="rId23"/>
    <p:sldId id="354" r:id="rId24"/>
    <p:sldId id="357" r:id="rId25"/>
    <p:sldId id="358" r:id="rId26"/>
    <p:sldId id="359" r:id="rId27"/>
    <p:sldId id="360" r:id="rId28"/>
    <p:sldId id="361" r:id="rId29"/>
    <p:sldId id="365" r:id="rId30"/>
    <p:sldId id="367" r:id="rId31"/>
    <p:sldId id="362" r:id="rId32"/>
    <p:sldId id="366" r:id="rId33"/>
    <p:sldId id="378" r:id="rId34"/>
    <p:sldId id="379" r:id="rId35"/>
    <p:sldId id="380" r:id="rId36"/>
    <p:sldId id="381" r:id="rId37"/>
    <p:sldId id="387" r:id="rId38"/>
    <p:sldId id="392" r:id="rId39"/>
    <p:sldId id="389" r:id="rId40"/>
    <p:sldId id="390" r:id="rId41"/>
    <p:sldId id="393" r:id="rId42"/>
    <p:sldId id="394" r:id="rId43"/>
    <p:sldId id="395" r:id="rId44"/>
    <p:sldId id="397" r:id="rId45"/>
    <p:sldId id="396" r:id="rId46"/>
    <p:sldId id="398" r:id="rId47"/>
    <p:sldId id="400" r:id="rId48"/>
    <p:sldId id="401" r:id="rId49"/>
    <p:sldId id="402" r:id="rId50"/>
    <p:sldId id="403" r:id="rId51"/>
    <p:sldId id="391" r:id="rId52"/>
    <p:sldId id="404" r:id="rId53"/>
    <p:sldId id="383" r:id="rId54"/>
    <p:sldId id="384" r:id="rId55"/>
    <p:sldId id="38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4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31966-2856-41E1-975D-295ECB3CB2D7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8A94B-1EF0-415E-92ED-892DBEA21C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238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1"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6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97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48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471"/>
          </a:xfrm>
        </p:spPr>
        <p:txBody>
          <a:bodyPr anchor="ctr" anchorCtr="1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 anchor="ctr" anchorCtr="0"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defRPr sz="280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>
            <a:lvl1pPr algn="l">
              <a:defRPr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18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47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24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88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584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38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129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964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E9E8C-E43E-44C5-9608-C1DFEDD7B7EC}" type="datetimeFigureOut">
              <a:rPr lang="pl-PL" smtClean="0"/>
              <a:t>2017-10-24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53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ausegeek.fr/articles/27-les-gremlins-aiment-les-snickers-mais-pas-les-ordinateurs-.gee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ausegeek.fr/articles/27-les-gremlins-aiment-les-snickers-mais-pas-les-ordinateurs-.gee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emlin_(programming_language)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rontiernerds.com/brain-hack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ocialmedia-pm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heet_weaver_spider_web.jp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eame.net/story/absueltos-dos-mossos-acusados-dejar-sin-ojo-ester-quintana/2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gfinder.com/blog/making-money-online-has-never-been-easier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uxy.net/peliculas-gratis/3915419-ali-g-anda-suelto-2002-dvdrip-castellano-comedia-romance.htm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1x16/6328467190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play/cinema/2015/05/04/calendario-film-supereroi-2020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ine9009.blogspot.com/2013/04/gremlins-1984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smos-db/gremlin-suppor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itrix-reloaded.com/2017/05/12/azure-cosmosdb-a-multi-model-multi-api-for-highly-scalable-application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A5DCDE-9B92-482B-ACDC-B506FE857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273"/>
            <a:ext cx="12192000" cy="6871418"/>
          </a:xfrm>
        </p:spPr>
      </p:pic>
    </p:spTree>
    <p:extLst>
      <p:ext uri="{BB962C8B-B14F-4D97-AF65-F5344CB8AC3E}">
        <p14:creationId xmlns:p14="http://schemas.microsoft.com/office/powerpoint/2010/main" val="228975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Graph databases</a:t>
            </a:r>
          </a:p>
        </p:txBody>
      </p:sp>
      <p:pic>
        <p:nvPicPr>
          <p:cNvPr id="1026" name="Picture 2" descr="https://s3.amazonaws.com/dev.assets.neo4j.com/wp-content/uploads/graph-data-technologies-graph-databases-for-beginners.png">
            <a:extLst>
              <a:ext uri="{FF2B5EF4-FFF2-40B4-BE49-F238E27FC236}">
                <a16:creationId xmlns:a16="http://schemas.microsoft.com/office/drawing/2014/main" id="{F98AC731-F046-42B2-9CB1-88E2699DF1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28" y="1238596"/>
            <a:ext cx="7187544" cy="5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4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Edges and vertices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23619E-5200-4264-AEE6-133ADE670FAE}"/>
              </a:ext>
            </a:extLst>
          </p:cNvPr>
          <p:cNvSpPr/>
          <p:nvPr/>
        </p:nvSpPr>
        <p:spPr>
          <a:xfrm>
            <a:off x="838200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dirty="0">
                <a:solidFill>
                  <a:schemeClr val="tx1"/>
                </a:solidFill>
              </a:rPr>
              <a:t>Vertex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89EDE1-3DB3-4F62-9A3F-E989E6C921FC}"/>
              </a:ext>
            </a:extLst>
          </p:cNvPr>
          <p:cNvSpPr/>
          <p:nvPr/>
        </p:nvSpPr>
        <p:spPr>
          <a:xfrm>
            <a:off x="8321842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Vertex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EF65DB9-DF52-4D1C-B22C-18ACEA8BBA94}"/>
              </a:ext>
            </a:extLst>
          </p:cNvPr>
          <p:cNvSpPr/>
          <p:nvPr/>
        </p:nvSpPr>
        <p:spPr>
          <a:xfrm>
            <a:off x="4066673" y="3144254"/>
            <a:ext cx="4058653" cy="12833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185127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Edges and vertices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23619E-5200-4264-AEE6-133ADE670FAE}"/>
              </a:ext>
            </a:extLst>
          </p:cNvPr>
          <p:cNvSpPr/>
          <p:nvPr/>
        </p:nvSpPr>
        <p:spPr>
          <a:xfrm>
            <a:off x="838200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dirty="0">
                <a:solidFill>
                  <a:schemeClr val="tx1"/>
                </a:solidFill>
              </a:rPr>
              <a:t>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89EDE1-3DB3-4F62-9A3F-E989E6C921FC}"/>
              </a:ext>
            </a:extLst>
          </p:cNvPr>
          <p:cNvSpPr/>
          <p:nvPr/>
        </p:nvSpPr>
        <p:spPr>
          <a:xfrm>
            <a:off x="8321842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EF65DB9-DF52-4D1C-B22C-18ACEA8BBA94}"/>
              </a:ext>
            </a:extLst>
          </p:cNvPr>
          <p:cNvSpPr/>
          <p:nvPr/>
        </p:nvSpPr>
        <p:spPr>
          <a:xfrm>
            <a:off x="4066673" y="3144254"/>
            <a:ext cx="4058653" cy="12833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Owns</a:t>
            </a:r>
          </a:p>
        </p:txBody>
      </p:sp>
    </p:spTree>
    <p:extLst>
      <p:ext uri="{BB962C8B-B14F-4D97-AF65-F5344CB8AC3E}">
        <p14:creationId xmlns:p14="http://schemas.microsoft.com/office/powerpoint/2010/main" val="176796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Property graph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65E66-3830-45D4-B02A-027748BAAB8E}"/>
              </a:ext>
            </a:extLst>
          </p:cNvPr>
          <p:cNvGrpSpPr/>
          <p:nvPr/>
        </p:nvGrpSpPr>
        <p:grpSpPr>
          <a:xfrm>
            <a:off x="838200" y="2727158"/>
            <a:ext cx="10515600" cy="3572974"/>
            <a:chOff x="838200" y="2727158"/>
            <a:chExt cx="10515600" cy="357297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23619E-5200-4264-AEE6-133ADE670FAE}"/>
                </a:ext>
              </a:extLst>
            </p:cNvPr>
            <p:cNvSpPr/>
            <p:nvPr/>
          </p:nvSpPr>
          <p:spPr>
            <a:xfrm>
              <a:off x="838200" y="2727158"/>
              <a:ext cx="3031958" cy="21175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5400" dirty="0">
                  <a:solidFill>
                    <a:schemeClr val="tx1"/>
                  </a:solidFill>
                </a:rPr>
                <a:t>Person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589EDE1-3DB3-4F62-9A3F-E989E6C921FC}"/>
                </a:ext>
              </a:extLst>
            </p:cNvPr>
            <p:cNvSpPr/>
            <p:nvPr/>
          </p:nvSpPr>
          <p:spPr>
            <a:xfrm>
              <a:off x="8321842" y="2727158"/>
              <a:ext cx="3031958" cy="21175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4400" dirty="0">
                  <a:solidFill>
                    <a:schemeClr val="tx1"/>
                  </a:solidFill>
                </a:rPr>
                <a:t>Car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EF65DB9-DF52-4D1C-B22C-18ACEA8BBA94}"/>
                </a:ext>
              </a:extLst>
            </p:cNvPr>
            <p:cNvSpPr/>
            <p:nvPr/>
          </p:nvSpPr>
          <p:spPr>
            <a:xfrm>
              <a:off x="4066673" y="3144254"/>
              <a:ext cx="4058653" cy="12833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4400" dirty="0">
                  <a:solidFill>
                    <a:schemeClr val="tx1"/>
                  </a:solidFill>
                </a:rPr>
                <a:t>Owns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584773-BA08-4699-947D-2A64B212821C}"/>
                </a:ext>
              </a:extLst>
            </p:cNvPr>
            <p:cNvSpPr/>
            <p:nvPr/>
          </p:nvSpPr>
          <p:spPr>
            <a:xfrm>
              <a:off x="1702965" y="4127383"/>
              <a:ext cx="2055304" cy="21727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Name: „John”</a:t>
              </a:r>
            </a:p>
            <a:p>
              <a:pPr algn="ctr"/>
              <a:r>
                <a:rPr lang="pl-PL" dirty="0"/>
                <a:t>Surname: „Smith”</a:t>
              </a:r>
            </a:p>
            <a:p>
              <a:pPr algn="ctr"/>
              <a:r>
                <a:rPr lang="pl-PL" dirty="0"/>
                <a:t>Age: 30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E0B656-E1A5-4484-84B8-8B64124AFCBA}"/>
                </a:ext>
              </a:extLst>
            </p:cNvPr>
            <p:cNvSpPr/>
            <p:nvPr/>
          </p:nvSpPr>
          <p:spPr>
            <a:xfrm>
              <a:off x="9153787" y="4127383"/>
              <a:ext cx="2055304" cy="21727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Brand: Jaguar</a:t>
              </a:r>
            </a:p>
            <a:p>
              <a:pPr algn="ctr"/>
              <a:r>
                <a:rPr lang="pl-PL" dirty="0"/>
                <a:t>Series: XJ</a:t>
              </a:r>
            </a:p>
            <a:p>
              <a:pPr algn="ctr"/>
              <a:r>
                <a:rPr lang="pl-PL" dirty="0"/>
                <a:t>Production: 2017</a:t>
              </a:r>
            </a:p>
            <a:p>
              <a:pPr algn="ctr"/>
              <a:r>
                <a:rPr lang="pl-PL" dirty="0"/>
                <a:t>Engine: 5.0</a:t>
              </a:r>
            </a:p>
            <a:p>
              <a:pPr algn="ctr"/>
              <a:r>
                <a:rPr lang="pl-PL" dirty="0"/>
                <a:t>Fuel: LPG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3F3C24-8919-4456-ACC0-3CA9977BFF7F}"/>
                </a:ext>
              </a:extLst>
            </p:cNvPr>
            <p:cNvSpPr/>
            <p:nvPr/>
          </p:nvSpPr>
          <p:spPr>
            <a:xfrm>
              <a:off x="5066950" y="4074252"/>
              <a:ext cx="2309770" cy="1139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Since: „01-01-2017”</a:t>
              </a:r>
            </a:p>
            <a:p>
              <a:pPr algn="ctr"/>
              <a:r>
                <a:rPr lang="pl-PL" dirty="0"/>
                <a:t>Leased: false</a:t>
              </a:r>
            </a:p>
            <a:p>
              <a:pPr algn="ctr"/>
              <a:r>
                <a:rPr lang="pl-PL" dirty="0"/>
                <a:t>Age: 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F4A6-3BB7-4A9C-B551-B93EC8EF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And everything can relate with everything</a:t>
            </a:r>
          </a:p>
        </p:txBody>
      </p:sp>
      <p:pic>
        <p:nvPicPr>
          <p:cNvPr id="4098" name="Picture 2" descr="https://tomatoheart.com/wp-content/uploads/2016/08/ja1FZVe.gif">
            <a:extLst>
              <a:ext uri="{FF2B5EF4-FFF2-40B4-BE49-F238E27FC236}">
                <a16:creationId xmlns:a16="http://schemas.microsoft.com/office/drawing/2014/main" id="{5E700C45-D4B9-4732-9476-D458CCE3B9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178" y="1238596"/>
            <a:ext cx="5497644" cy="51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3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ache tinkerpop logo">
            <a:extLst>
              <a:ext uri="{FF2B5EF4-FFF2-40B4-BE49-F238E27FC236}">
                <a16:creationId xmlns:a16="http://schemas.microsoft.com/office/drawing/2014/main" id="{BCBD8E5A-FB74-46C6-8CDD-9550193D3C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4" y="1284966"/>
            <a:ext cx="10327342" cy="358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33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ACC5-6728-4D5D-9CFE-5BC5D3B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Scary?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EFB1A48-C889-4646-AACA-9D1C12FB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7787" y="1257183"/>
            <a:ext cx="9036426" cy="5092936"/>
          </a:xfrm>
        </p:spPr>
      </p:pic>
    </p:spTree>
    <p:extLst>
      <p:ext uri="{BB962C8B-B14F-4D97-AF65-F5344CB8AC3E}">
        <p14:creationId xmlns:p14="http://schemas.microsoft.com/office/powerpoint/2010/main" val="268889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6EBA-FE9B-455E-A824-DC2C6034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Meet Gremlin!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9168B-CC5C-4BCE-8556-D237FD04D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771055"/>
            <a:ext cx="10515600" cy="4065192"/>
          </a:xfrm>
        </p:spPr>
      </p:pic>
    </p:spTree>
    <p:extLst>
      <p:ext uri="{BB962C8B-B14F-4D97-AF65-F5344CB8AC3E}">
        <p14:creationId xmlns:p14="http://schemas.microsoft.com/office/powerpoint/2010/main" val="371745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DE49A-937D-4B93-A5D4-A6984004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Gremlin – data format sample (GraphSON)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7783-AEDD-400A-B90F-22EC8E7A7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524784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pl-PL" sz="1400" dirty="0"/>
              <a:t>{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"33843a67-0da8-4dde-81ff-eff607882f23",</a:t>
            </a:r>
          </a:p>
          <a:p>
            <a:pPr marL="0" indent="0">
              <a:buNone/>
            </a:pPr>
            <a:r>
              <a:rPr lang="pl-PL" sz="1400" dirty="0"/>
              <a:t>  </a:t>
            </a:r>
            <a:r>
              <a:rPr lang="pl-PL" sz="1400" dirty="0">
                <a:solidFill>
                  <a:schemeClr val="tx2"/>
                </a:solidFill>
              </a:rPr>
              <a:t>"label": </a:t>
            </a:r>
            <a:r>
              <a:rPr lang="pl-PL" sz="1400" dirty="0"/>
              <a:t>"59be9f016f12f58cd5eb0cac",</a:t>
            </a:r>
          </a:p>
          <a:p>
            <a:pPr marL="0" indent="0">
              <a:buNone/>
            </a:pPr>
            <a:r>
              <a:rPr lang="pl-PL" sz="1400" dirty="0"/>
              <a:t>  </a:t>
            </a:r>
            <a:r>
              <a:rPr lang="pl-PL" sz="1400" dirty="0">
                <a:solidFill>
                  <a:schemeClr val="tx2"/>
                </a:solidFill>
              </a:rPr>
              <a:t>"type": </a:t>
            </a:r>
            <a:r>
              <a:rPr lang="pl-PL" sz="1400" dirty="0"/>
              <a:t>"vertex",</a:t>
            </a:r>
          </a:p>
          <a:p>
            <a:pPr marL="0" indent="0">
              <a:buNone/>
            </a:pPr>
            <a:r>
              <a:rPr lang="pl-PL" sz="1400" dirty="0"/>
              <a:t>  </a:t>
            </a:r>
            <a:r>
              <a:rPr lang="pl-PL" sz="1400" dirty="0">
                <a:solidFill>
                  <a:schemeClr val="tx2"/>
                </a:solidFill>
              </a:rPr>
              <a:t>"properties": </a:t>
            </a:r>
            <a:r>
              <a:rPr lang="pl-PL" sz="1400" dirty="0"/>
              <a:t>{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"firstName":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"742b60bd-cd75-4ec1-b288-c694d88c14ed",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"Santana"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"lastName":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"70ed7300-cc4d-41c4-8af9-ba65445898ee",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"Peters"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"gender":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"78b124d0-73af-4ff7-8f93-881377086568",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"male"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"birthday":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"9140a304-a073-4c55-a86f-f3206d4ecbd9",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"2016-08-15T10:10:17 -02:00"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"project":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"6cc7ffd1-6427-49a0-85c2-e1f5b1bbcd42",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"elit"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86061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1E41-CDFC-4361-9E13-3147F6D6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Gremlin – query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484E-1260-4202-AE32-5D950833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'someId'</a:t>
            </a:r>
            <a:r>
              <a:rPr lang="pl-PL" dirty="0"/>
              <a:t>)</a:t>
            </a:r>
          </a:p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g.V().hasLabel(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'person’</a:t>
            </a:r>
            <a:r>
              <a:rPr lang="pl-PL" dirty="0"/>
              <a:t>).out(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'knows'</a:t>
            </a:r>
            <a:r>
              <a:rPr lang="pl-PL" dirty="0"/>
              <a:t>).has(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'gender'</a:t>
            </a:r>
            <a:r>
              <a:rPr lang="pl-PL" dirty="0"/>
              <a:t>,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'female'</a:t>
            </a:r>
            <a:r>
              <a:rPr lang="pl-PL" dirty="0"/>
              <a:t>)</a:t>
            </a:r>
          </a:p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g.V().valueMap(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'firstName'</a:t>
            </a:r>
            <a:r>
              <a:rPr lang="pl-PL" dirty="0"/>
              <a:t>,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'lastName’</a:t>
            </a:r>
            <a:r>
              <a:rPr lang="pl-PL" dirty="0"/>
              <a:t>)</a:t>
            </a:r>
          </a:p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'1'</a:t>
            </a:r>
            <a:r>
              <a:rPr lang="pl-PL" dirty="0"/>
              <a:t>).out(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'bought'</a:t>
            </a:r>
            <a:r>
              <a:rPr lang="pl-PL" dirty="0"/>
              <a:t>).hasLabel(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'customer'</a:t>
            </a:r>
            <a:r>
              <a:rPr lang="pl-PL" dirty="0"/>
              <a:t>).in(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'bought'</a:t>
            </a:r>
            <a:r>
              <a:rPr lang="pl-PL" dirty="0"/>
              <a:t>).hasLabel(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'product’</a:t>
            </a:r>
            <a:r>
              <a:rPr lang="pl-PL" dirty="0"/>
              <a:t>).dedup().values(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'id'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058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1F3-0AB1-43E1-BE2F-AA04DCDF0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1" y="1122363"/>
            <a:ext cx="11218878" cy="2387600"/>
          </a:xfrm>
        </p:spPr>
        <p:txBody>
          <a:bodyPr>
            <a:normAutofit/>
          </a:bodyPr>
          <a:lstStyle/>
          <a:p>
            <a:r>
              <a:rPr lang="pl-PL" sz="6000" dirty="0"/>
              <a:t>Meet Gremlin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4FE6-0693-4D3C-9DA1-CA79A1E3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guide through graphs in Cosmos DB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802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3668-726E-430E-B520-5231ABE2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Hey! Wasn’t Gremlin supposed to be our friend?</a:t>
            </a:r>
          </a:p>
        </p:txBody>
      </p:sp>
      <p:pic>
        <p:nvPicPr>
          <p:cNvPr id="7170" name="Picture 2" descr="http://cdn.bloody-disgusting.com/wp-content/uploads/2016/12/gremlins-3.jpg">
            <a:extLst>
              <a:ext uri="{FF2B5EF4-FFF2-40B4-BE49-F238E27FC236}">
                <a16:creationId xmlns:a16="http://schemas.microsoft.com/office/drawing/2014/main" id="{5EF18BDA-CF43-4FD9-994D-4D05B91C26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3" y="1238596"/>
            <a:ext cx="9074934" cy="51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8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6EC2-A591-4907-BB19-2304C641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 just need do adjust our brain a little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50CEA-B4D2-4B26-9D14-51EA56572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4047" y="1347479"/>
            <a:ext cx="10183906" cy="4912344"/>
          </a:xfrm>
        </p:spPr>
      </p:pic>
    </p:spTree>
    <p:extLst>
      <p:ext uri="{BB962C8B-B14F-4D97-AF65-F5344CB8AC3E}">
        <p14:creationId xmlns:p14="http://schemas.microsoft.com/office/powerpoint/2010/main" val="137836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5EC1-C195-47E1-B093-9C6EFF1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Imagine modeling one of those in RDBMS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6ABBE-26CB-47C7-BFCC-2684D874E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3763" y="1261135"/>
            <a:ext cx="9044474" cy="5085032"/>
          </a:xfrm>
        </p:spPr>
      </p:pic>
    </p:spTree>
    <p:extLst>
      <p:ext uri="{BB962C8B-B14F-4D97-AF65-F5344CB8AC3E}">
        <p14:creationId xmlns:p14="http://schemas.microsoft.com/office/powerpoint/2010/main" val="306827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Take some tables...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81633-9463-4B2E-A6E1-28564A6F8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70" y="1238596"/>
            <a:ext cx="7321660" cy="5619404"/>
          </a:xfrm>
        </p:spPr>
      </p:pic>
    </p:spTree>
    <p:extLst>
      <p:ext uri="{BB962C8B-B14F-4D97-AF65-F5344CB8AC3E}">
        <p14:creationId xmlns:p14="http://schemas.microsoft.com/office/powerpoint/2010/main" val="965498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...add a couple of relations...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D5051E-0F36-4C72-905B-A1D34D946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10" y="1238596"/>
            <a:ext cx="5654180" cy="5615931"/>
          </a:xfrm>
        </p:spPr>
      </p:pic>
    </p:spTree>
    <p:extLst>
      <p:ext uri="{BB962C8B-B14F-4D97-AF65-F5344CB8AC3E}">
        <p14:creationId xmlns:p14="http://schemas.microsoft.com/office/powerpoint/2010/main" val="375361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...and some properties to our relations...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41DE3-05B3-433B-9E49-E3473C5C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74" y="1238596"/>
            <a:ext cx="6003852" cy="5619404"/>
          </a:xfrm>
        </p:spPr>
      </p:pic>
    </p:spTree>
    <p:extLst>
      <p:ext uri="{BB962C8B-B14F-4D97-AF65-F5344CB8AC3E}">
        <p14:creationId xmlns:p14="http://schemas.microsoft.com/office/powerpoint/2010/main" val="1572954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...and so 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0B529B-1712-46EA-959D-AC5475C58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30071" y="1238597"/>
            <a:ext cx="7331858" cy="5130108"/>
          </a:xfrm>
        </p:spPr>
      </p:pic>
    </p:spTree>
    <p:extLst>
      <p:ext uri="{BB962C8B-B14F-4D97-AF65-F5344CB8AC3E}">
        <p14:creationId xmlns:p14="http://schemas.microsoft.com/office/powerpoint/2010/main" val="25714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8D8C-7A51-4D06-96C0-9AD4FD3E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94218"/>
            <a:ext cx="11502190" cy="576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/>
              <a:t>What are </a:t>
            </a:r>
            <a:r>
              <a:rPr lang="pl-PL" sz="3600" i="1" dirty="0">
                <a:solidFill>
                  <a:srgbClr val="C00000"/>
                </a:solidFill>
              </a:rPr>
              <a:t>names</a:t>
            </a:r>
            <a:r>
              <a:rPr lang="pl-PL" sz="3600" dirty="0"/>
              <a:t> of </a:t>
            </a:r>
            <a:r>
              <a:rPr lang="pl-PL" sz="3600" b="1" i="1" dirty="0">
                <a:solidFill>
                  <a:srgbClr val="C00000"/>
                </a:solidFill>
              </a:rPr>
              <a:t>pages</a:t>
            </a:r>
            <a:r>
              <a:rPr lang="pl-PL" sz="3600" dirty="0"/>
              <a:t> that </a:t>
            </a:r>
            <a:r>
              <a:rPr lang="pl-PL" sz="3600" i="1" dirty="0">
                <a:solidFill>
                  <a:srgbClr val="C00000"/>
                </a:solidFill>
              </a:rPr>
              <a:t>friends </a:t>
            </a:r>
            <a:r>
              <a:rPr lang="pl-PL" sz="3600" dirty="0"/>
              <a:t>of my </a:t>
            </a:r>
            <a:r>
              <a:rPr lang="pl-PL" sz="3600" i="1" dirty="0">
                <a:solidFill>
                  <a:srgbClr val="C00000"/>
                </a:solidFill>
              </a:rPr>
              <a:t>friends</a:t>
            </a:r>
            <a:r>
              <a:rPr lang="pl-PL" sz="3600" dirty="0"/>
              <a:t> that finished </a:t>
            </a:r>
            <a:r>
              <a:rPr lang="pl-PL" sz="3600" i="1" dirty="0">
                <a:solidFill>
                  <a:srgbClr val="C00000"/>
                </a:solidFill>
              </a:rPr>
              <a:t>Computer Science</a:t>
            </a:r>
            <a:r>
              <a:rPr lang="pl-PL" sz="3600" i="1" dirty="0"/>
              <a:t> </a:t>
            </a:r>
            <a:r>
              <a:rPr lang="pl-PL" sz="3600" dirty="0"/>
              <a:t>in school </a:t>
            </a:r>
            <a:r>
              <a:rPr lang="pl-PL" sz="3600" i="1" dirty="0">
                <a:solidFill>
                  <a:srgbClr val="C00000"/>
                </a:solidFill>
              </a:rPr>
              <a:t>liked</a:t>
            </a:r>
            <a:r>
              <a:rPr lang="pl-PL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760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8D8C-7A51-4D06-96C0-9AD4FD3E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94218"/>
            <a:ext cx="11502190" cy="57637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friendOfFriendLikedPage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[Name]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[Person] person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[Knows] personKnows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person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[Person] friend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 friends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[Knows] friendKnows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[Person] friendOfFriend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--friends of friends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[PersonLikesPage] friendOfFriendPageLikes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friendOfFriendPageLikes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[Person_Id]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[Page] friendOfFriendLikedPage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--pages they liked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friendOfFriendLikedPage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friendOfFriendPageLikes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[Page_Id]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[PersonFinishedSchool] friendOfFriendFinishedSchool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--schools finished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friendOfFriendFinishedSchool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friendOfFriendFinishedSchool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FieldOfStudy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'Computer Science'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person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178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olfunnymeme.com/wp-content/gallery/youre-doing-it-wrong-gallery/1005363.jpg">
            <a:extLst>
              <a:ext uri="{FF2B5EF4-FFF2-40B4-BE49-F238E27FC236}">
                <a16:creationId xmlns:a16="http://schemas.microsoft.com/office/drawing/2014/main" id="{0BD961EB-CABE-4D89-8836-D8362AF3D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64" y="306633"/>
            <a:ext cx="4669872" cy="61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E9991-8BCD-4BAD-AAB2-995FB796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1" y="1513406"/>
            <a:ext cx="11282258" cy="36444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1A4A76-2AA5-4A36-ADD6-3FA0D7BC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Rafał Hryniewski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B7BF4-6112-4202-9B9A-0BD599DA2F3F}"/>
              </a:ext>
            </a:extLst>
          </p:cNvPr>
          <p:cNvSpPr txBox="1"/>
          <p:nvPr/>
        </p:nvSpPr>
        <p:spPr>
          <a:xfrm>
            <a:off x="8431763" y="5327137"/>
            <a:ext cx="330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@r_hryniewski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613EE-1E1A-42A3-A327-17E7D85C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77" y="5327843"/>
            <a:ext cx="696685" cy="52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FB349-932D-4E7B-AE3F-CC4BF893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7824"/>
            <a:ext cx="692532" cy="692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B6800-6D4D-4C61-846E-88E111806ACD}"/>
              </a:ext>
            </a:extLst>
          </p:cNvPr>
          <p:cNvSpPr txBox="1"/>
          <p:nvPr/>
        </p:nvSpPr>
        <p:spPr>
          <a:xfrm>
            <a:off x="1530732" y="5242480"/>
            <a:ext cx="3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fb.me/hryniewskinet</a:t>
            </a:r>
          </a:p>
        </p:txBody>
      </p:sp>
    </p:spTree>
    <p:extLst>
      <p:ext uri="{BB962C8B-B14F-4D97-AF65-F5344CB8AC3E}">
        <p14:creationId xmlns:p14="http://schemas.microsoft.com/office/powerpoint/2010/main" val="356680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8D8C-7A51-4D06-96C0-9AD4FD3E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94218"/>
            <a:ext cx="11502190" cy="576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g.</a:t>
            </a:r>
            <a:r>
              <a:rPr lang="en-US" dirty="0" err="1">
                <a:solidFill>
                  <a:srgbClr val="0070C0"/>
                </a:solidFill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pl-PL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")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out("knows")</a:t>
            </a:r>
            <a:r>
              <a:rPr lang="pl-PL" dirty="0"/>
              <a:t> //friends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out("knows")</a:t>
            </a:r>
            <a:r>
              <a:rPr lang="pl-PL" dirty="0"/>
              <a:t> //friends of friends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/>
              <a:t>(</a:t>
            </a:r>
            <a:r>
              <a:rPr lang="pl-PL" dirty="0"/>
              <a:t> //finished schools</a:t>
            </a:r>
          </a:p>
          <a:p>
            <a:pPr marL="0" indent="0">
              <a:buNone/>
            </a:pPr>
            <a:r>
              <a:rPr lang="pl-PL" dirty="0"/>
              <a:t>        </a:t>
            </a:r>
            <a:r>
              <a:rPr lang="en-US" dirty="0" err="1">
                <a:solidFill>
                  <a:srgbClr val="C00000"/>
                </a:solidFill>
              </a:rPr>
              <a:t>outE</a:t>
            </a:r>
            <a:r>
              <a:rPr lang="en-US" dirty="0">
                <a:solidFill>
                  <a:srgbClr val="C00000"/>
                </a:solidFill>
              </a:rPr>
              <a:t>("</a:t>
            </a:r>
            <a:r>
              <a:rPr lang="en-US" dirty="0" err="1">
                <a:solidFill>
                  <a:srgbClr val="C00000"/>
                </a:solidFill>
              </a:rPr>
              <a:t>finishedSchool</a:t>
            </a:r>
            <a:r>
              <a:rPr lang="en-US" dirty="0">
                <a:solidFill>
                  <a:srgbClr val="C00000"/>
                </a:solidFill>
              </a:rPr>
              <a:t>")</a:t>
            </a:r>
            <a:r>
              <a:rPr lang="en-US" dirty="0"/>
              <a:t>.</a:t>
            </a:r>
            <a:r>
              <a:rPr lang="en-US" dirty="0">
                <a:solidFill>
                  <a:srgbClr val="00B050"/>
                </a:solidFill>
              </a:rPr>
              <a:t>has("</a:t>
            </a:r>
            <a:r>
              <a:rPr lang="en-US" dirty="0" err="1">
                <a:solidFill>
                  <a:srgbClr val="00B050"/>
                </a:solidFill>
              </a:rPr>
              <a:t>fieldOfStudy</a:t>
            </a:r>
            <a:r>
              <a:rPr lang="en-US" dirty="0">
                <a:solidFill>
                  <a:srgbClr val="00B050"/>
                </a:solidFill>
              </a:rPr>
              <a:t>", "Computer Science")</a:t>
            </a:r>
            <a:r>
              <a:rPr lang="en-US" dirty="0"/>
              <a:t>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out("liked")</a:t>
            </a:r>
            <a:r>
              <a:rPr lang="en-US" dirty="0"/>
              <a:t>.</a:t>
            </a:r>
            <a:r>
              <a:rPr lang="en-US" dirty="0" err="1">
                <a:solidFill>
                  <a:srgbClr val="00B0F0"/>
                </a:solidFill>
              </a:rPr>
              <a:t>hasLabel</a:t>
            </a:r>
            <a:r>
              <a:rPr lang="en-US" dirty="0">
                <a:solidFill>
                  <a:srgbClr val="00B0F0"/>
                </a:solidFill>
              </a:rPr>
              <a:t>("page")</a:t>
            </a:r>
            <a:r>
              <a:rPr lang="pl-PL" dirty="0"/>
              <a:t> //page they liked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.values("name")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940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334AA4-8903-4800-9087-4321B5744C44}"/>
              </a:ext>
            </a:extLst>
          </p:cNvPr>
          <p:cNvSpPr/>
          <p:nvPr/>
        </p:nvSpPr>
        <p:spPr>
          <a:xfrm>
            <a:off x="594551" y="1977325"/>
            <a:ext cx="1284583" cy="1237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Id:1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BD18E92-0A59-4B96-BA2C-870C8432F8D3}"/>
              </a:ext>
            </a:extLst>
          </p:cNvPr>
          <p:cNvSpPr/>
          <p:nvPr/>
        </p:nvSpPr>
        <p:spPr>
          <a:xfrm>
            <a:off x="1963024" y="2158926"/>
            <a:ext cx="1171310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CFD6FE-B7A6-4CA7-8C2D-3AF0A1C1DCF6}"/>
              </a:ext>
            </a:extLst>
          </p:cNvPr>
          <p:cNvSpPr/>
          <p:nvPr/>
        </p:nvSpPr>
        <p:spPr>
          <a:xfrm>
            <a:off x="3218224" y="2158926"/>
            <a:ext cx="1622224" cy="874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8B7833-D9E0-49AD-94F6-2905BC8D2BBF}"/>
              </a:ext>
            </a:extLst>
          </p:cNvPr>
          <p:cNvSpPr/>
          <p:nvPr/>
        </p:nvSpPr>
        <p:spPr>
          <a:xfrm>
            <a:off x="4932711" y="2158926"/>
            <a:ext cx="1171310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AD5056-91AD-47FE-9D54-9C18F7EC3C35}"/>
              </a:ext>
            </a:extLst>
          </p:cNvPr>
          <p:cNvSpPr/>
          <p:nvPr/>
        </p:nvSpPr>
        <p:spPr>
          <a:xfrm rot="5400000">
            <a:off x="5997580" y="3787567"/>
            <a:ext cx="2019632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Finished school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E0F5EE-D7E0-49BB-9880-9D616832F16E}"/>
              </a:ext>
            </a:extLst>
          </p:cNvPr>
          <p:cNvSpPr/>
          <p:nvPr/>
        </p:nvSpPr>
        <p:spPr>
          <a:xfrm>
            <a:off x="6196284" y="2158926"/>
            <a:ext cx="1622224" cy="874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F791FF-5DED-42E4-BD15-5C2E3FD9298E}"/>
              </a:ext>
            </a:extLst>
          </p:cNvPr>
          <p:cNvSpPr/>
          <p:nvPr/>
        </p:nvSpPr>
        <p:spPr>
          <a:xfrm>
            <a:off x="6196284" y="5395395"/>
            <a:ext cx="1622224" cy="8744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D35B16-582C-4843-8A78-ABAA0E5205A9}"/>
              </a:ext>
            </a:extLst>
          </p:cNvPr>
          <p:cNvSpPr/>
          <p:nvPr/>
        </p:nvSpPr>
        <p:spPr>
          <a:xfrm>
            <a:off x="7910771" y="2158926"/>
            <a:ext cx="1171310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74F1BB-8725-4594-A29B-B8E4859FA35B}"/>
              </a:ext>
            </a:extLst>
          </p:cNvPr>
          <p:cNvSpPr/>
          <p:nvPr/>
        </p:nvSpPr>
        <p:spPr>
          <a:xfrm>
            <a:off x="9174344" y="2158926"/>
            <a:ext cx="1236394" cy="874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50941C44-ACB2-4B82-8291-BC12AAC2EAA3}"/>
              </a:ext>
            </a:extLst>
          </p:cNvPr>
          <p:cNvSpPr/>
          <p:nvPr/>
        </p:nvSpPr>
        <p:spPr>
          <a:xfrm>
            <a:off x="3682767" y="3661823"/>
            <a:ext cx="2077305" cy="872520"/>
          </a:xfrm>
          <a:prstGeom prst="borderCallout1">
            <a:avLst>
              <a:gd name="adj1" fmla="val 52982"/>
              <a:gd name="adj2" fmla="val 100548"/>
              <a:gd name="adj3" fmla="val 53620"/>
              <a:gd name="adj4" fmla="val 14815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Field of study = „Computer Science”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876048F-8BC0-41A8-8C01-A20D1FDE538B}"/>
              </a:ext>
            </a:extLst>
          </p:cNvPr>
          <p:cNvSpPr/>
          <p:nvPr/>
        </p:nvSpPr>
        <p:spPr>
          <a:xfrm>
            <a:off x="10503000" y="2348917"/>
            <a:ext cx="1384199" cy="49446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95935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9DB2-5002-4CAA-9046-60AE3A03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Enough talking, let’s do stuff!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0ABFA-B9D6-4C77-BDF0-F69C0331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4385" y="1254323"/>
            <a:ext cx="6683230" cy="5098656"/>
          </a:xfrm>
        </p:spPr>
      </p:pic>
    </p:spTree>
    <p:extLst>
      <p:ext uri="{BB962C8B-B14F-4D97-AF65-F5344CB8AC3E}">
        <p14:creationId xmlns:p14="http://schemas.microsoft.com/office/powerpoint/2010/main" val="1268782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596BA-332C-40C4-BAF3-BBACE5A8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0" y="1275128"/>
            <a:ext cx="10626600" cy="43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033E-5E53-4622-A8BE-F212838B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Easy money!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65E7B-042A-4278-B025-9465A363F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8224" y="1238596"/>
            <a:ext cx="7855552" cy="4713330"/>
          </a:xfrm>
        </p:spPr>
      </p:pic>
    </p:spTree>
    <p:extLst>
      <p:ext uri="{BB962C8B-B14F-4D97-AF65-F5344CB8AC3E}">
        <p14:creationId xmlns:p14="http://schemas.microsoft.com/office/powerpoint/2010/main" val="1561207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3DFB-8633-4B72-A33C-5E86BF95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15"/>
            <a:ext cx="10515600" cy="1131092"/>
          </a:xfrm>
        </p:spPr>
        <p:txBody>
          <a:bodyPr>
            <a:normAutofit/>
          </a:bodyPr>
          <a:lstStyle/>
          <a:p>
            <a:r>
              <a:rPr lang="pl-PL" sz="7200" dirty="0"/>
              <a:t>Demo - </a:t>
            </a:r>
            <a:r>
              <a:rPr lang="pl-PL" sz="7200" b="1" dirty="0"/>
              <a:t>bit.ly/grembook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D45F-08E7-4063-917E-BB77B616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You’ll need to login with Facebook</a:t>
            </a:r>
          </a:p>
          <a:p>
            <a:r>
              <a:rPr lang="pl-PL" dirty="0"/>
              <a:t>I’ll use only your id, name, last name, and profile picture url</a:t>
            </a:r>
          </a:p>
          <a:p>
            <a:r>
              <a:rPr lang="pl-PL" dirty="0"/>
              <a:t>Data will be deleted after talk</a:t>
            </a:r>
          </a:p>
        </p:txBody>
      </p:sp>
    </p:spTree>
    <p:extLst>
      <p:ext uri="{BB962C8B-B14F-4D97-AF65-F5344CB8AC3E}">
        <p14:creationId xmlns:p14="http://schemas.microsoft.com/office/powerpoint/2010/main" val="4004841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makeameme.org/created/teach-me-ftqanf.jpg">
            <a:extLst>
              <a:ext uri="{FF2B5EF4-FFF2-40B4-BE49-F238E27FC236}">
                <a16:creationId xmlns:a16="http://schemas.microsoft.com/office/drawing/2014/main" id="{9AEA2D27-F088-4651-91AD-1ECE2FC182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15" y="347600"/>
            <a:ext cx="8069792" cy="630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46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DB7D-9549-4C41-B806-C0FBEDA7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does </a:t>
            </a:r>
            <a:r>
              <a:rPr lang="pl-PL" b="1" dirty="0"/>
              <a:t>g. </a:t>
            </a:r>
            <a:r>
              <a:rPr lang="pl-PL" dirty="0"/>
              <a:t>stands for?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EFADE1-8D1B-4E64-9753-FA5BA186A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8168" y="1299299"/>
            <a:ext cx="9015664" cy="5008702"/>
          </a:xfrm>
        </p:spPr>
      </p:pic>
    </p:spTree>
    <p:extLst>
      <p:ext uri="{BB962C8B-B14F-4D97-AF65-F5344CB8AC3E}">
        <p14:creationId xmlns:p14="http://schemas.microsoft.com/office/powerpoint/2010/main" val="682209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g. = GraphTraversalSource</a:t>
            </a:r>
          </a:p>
          <a:p>
            <a:r>
              <a:rPr lang="pl-PL" dirty="0"/>
              <a:t>It’s starting point of our traversal</a:t>
            </a:r>
          </a:p>
          <a:p>
            <a:r>
              <a:rPr lang="pl-PL" dirty="0"/>
              <a:t>We can follow with V or E to start traversing our graph from Vertices or Edges respectively</a:t>
            </a:r>
          </a:p>
        </p:txBody>
      </p:sp>
    </p:spTree>
    <p:extLst>
      <p:ext uri="{BB962C8B-B14F-4D97-AF65-F5344CB8AC3E}">
        <p14:creationId xmlns:p14="http://schemas.microsoft.com/office/powerpoint/2010/main" val="2131930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are friends of my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/>
              <a:t>g.V</a:t>
            </a:r>
            <a:r>
              <a:rPr lang="en-US" sz="6000" dirty="0"/>
              <a:t>('</a:t>
            </a:r>
            <a:r>
              <a:rPr lang="en-US" sz="6000" i="1" dirty="0" err="1"/>
              <a:t>myId</a:t>
            </a:r>
            <a:r>
              <a:rPr lang="en-US" sz="6000" dirty="0"/>
              <a:t>’)</a:t>
            </a:r>
            <a:br>
              <a:rPr lang="pl-PL" sz="6000" dirty="0"/>
            </a:br>
            <a:r>
              <a:rPr lang="pl-PL" sz="6000" dirty="0"/>
              <a:t>	</a:t>
            </a:r>
            <a:r>
              <a:rPr lang="en-US" sz="6000" dirty="0"/>
              <a:t>.</a:t>
            </a:r>
            <a:r>
              <a:rPr lang="en-US" sz="6000" dirty="0" err="1"/>
              <a:t>bothE</a:t>
            </a:r>
            <a:r>
              <a:rPr lang="en-US" sz="6000" dirty="0"/>
              <a:t>('</a:t>
            </a:r>
            <a:r>
              <a:rPr lang="en-US" sz="6000" i="1" dirty="0"/>
              <a:t>friend</a:t>
            </a:r>
            <a:r>
              <a:rPr lang="en-US" sz="6000" dirty="0"/>
              <a:t>').</a:t>
            </a:r>
            <a:r>
              <a:rPr lang="en-US" sz="6000" dirty="0" err="1"/>
              <a:t>otherV</a:t>
            </a:r>
            <a:r>
              <a:rPr lang="en-US" sz="6000" dirty="0"/>
              <a:t>()</a:t>
            </a:r>
            <a:br>
              <a:rPr lang="pl-PL" sz="6000" dirty="0"/>
            </a:br>
            <a:r>
              <a:rPr lang="pl-PL" sz="6000" dirty="0"/>
              <a:t>	</a:t>
            </a:r>
            <a:r>
              <a:rPr lang="en-US" sz="6000" dirty="0"/>
              <a:t>.</a:t>
            </a:r>
            <a:r>
              <a:rPr lang="en-US" sz="6000" dirty="0" err="1"/>
              <a:t>bothE</a:t>
            </a:r>
            <a:r>
              <a:rPr lang="en-US" sz="6000" dirty="0"/>
              <a:t>('</a:t>
            </a:r>
            <a:r>
              <a:rPr lang="en-US" sz="6000" i="1" dirty="0"/>
              <a:t>friend</a:t>
            </a:r>
            <a:r>
              <a:rPr lang="en-US" sz="6000" dirty="0"/>
              <a:t>').</a:t>
            </a:r>
            <a:r>
              <a:rPr lang="en-US" sz="6000" dirty="0" err="1"/>
              <a:t>otherV</a:t>
            </a:r>
            <a:r>
              <a:rPr lang="en-US" sz="6000" dirty="0"/>
              <a:t>()</a:t>
            </a:r>
            <a:endParaRPr lang="pl-PL" sz="6000" dirty="0"/>
          </a:p>
          <a:p>
            <a:pPr marL="0" indent="0">
              <a:buNone/>
            </a:pPr>
            <a:r>
              <a:rPr lang="pl-PL" sz="6000" dirty="0"/>
              <a:t>	.hasLabel(</a:t>
            </a:r>
            <a:r>
              <a:rPr lang="en-US" sz="6000" dirty="0"/>
              <a:t>'</a:t>
            </a:r>
            <a:r>
              <a:rPr lang="pl-PL" sz="6000" i="1" dirty="0"/>
              <a:t>user</a:t>
            </a:r>
            <a:r>
              <a:rPr lang="en-US" sz="6000" dirty="0"/>
              <a:t>'</a:t>
            </a:r>
            <a:r>
              <a:rPr lang="pl-PL" sz="6000" dirty="0"/>
              <a:t>)</a:t>
            </a:r>
            <a:br>
              <a:rPr lang="pl-PL" sz="6000" dirty="0"/>
            </a:br>
            <a:r>
              <a:rPr lang="pl-PL" sz="6000" dirty="0"/>
              <a:t>	</a:t>
            </a:r>
            <a:r>
              <a:rPr lang="en-US" sz="6000" dirty="0"/>
              <a:t>.</a:t>
            </a:r>
            <a:r>
              <a:rPr lang="en-US" sz="6000" dirty="0" err="1"/>
              <a:t>dedup</a:t>
            </a:r>
            <a:r>
              <a:rPr lang="en-US" sz="6000" dirty="0"/>
              <a:t>()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68431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2Fi48wgnlqrQ-3pS8SuYi5_xakaGSYVb8jhVGPqyYOROTe0IytYBIJfxbUyhmL7pjhQGp3SMqD7QZ3Z-E_Mk3TvB0X5dWHGcaJoR0ftkFT5L1Ijbgln70MOITV9mgHrtDMQzOA6Ycy0">
            <a:extLst>
              <a:ext uri="{FF2B5EF4-FFF2-40B4-BE49-F238E27FC236}">
                <a16:creationId xmlns:a16="http://schemas.microsoft.com/office/drawing/2014/main" id="{1EAC8CB4-E6DD-4FFD-94CF-EC3EE54F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92" y="2893721"/>
            <a:ext cx="11014992" cy="113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2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are friends of </a:t>
            </a:r>
            <a:r>
              <a:rPr lang="pl-PL" b="1" dirty="0">
                <a:solidFill>
                  <a:srgbClr val="FF0000"/>
                </a:solidFill>
              </a:rPr>
              <a:t>my</a:t>
            </a:r>
            <a:r>
              <a:rPr lang="pl-PL" dirty="0"/>
              <a:t>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</a:t>
            </a:r>
            <a:r>
              <a:rPr lang="en-US" sz="6000" dirty="0" err="1">
                <a:solidFill>
                  <a:srgbClr val="FF0000"/>
                </a:solidFill>
              </a:rPr>
              <a:t>V</a:t>
            </a:r>
            <a:r>
              <a:rPr lang="en-US" sz="6000" dirty="0">
                <a:solidFill>
                  <a:srgbClr val="FF0000"/>
                </a:solidFill>
              </a:rPr>
              <a:t>('</a:t>
            </a:r>
            <a:r>
              <a:rPr lang="en-US" sz="6000" i="1" dirty="0" err="1">
                <a:solidFill>
                  <a:srgbClr val="FF0000"/>
                </a:solidFill>
              </a:rPr>
              <a:t>myId</a:t>
            </a:r>
            <a:r>
              <a:rPr lang="en-US" sz="6000" dirty="0">
                <a:solidFill>
                  <a:srgbClr val="FF0000"/>
                </a:solidFill>
              </a:rPr>
              <a:t>’)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54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are friends of </a:t>
            </a:r>
            <a:r>
              <a:rPr lang="pl-PL" b="1" dirty="0">
                <a:solidFill>
                  <a:srgbClr val="FF0000"/>
                </a:solidFill>
              </a:rPr>
              <a:t>my friends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rgbClr val="FF0000"/>
                </a:solidFill>
              </a:rPr>
              <a:t>.</a:t>
            </a:r>
            <a:r>
              <a:rPr lang="en-US" sz="6000" dirty="0" err="1">
                <a:solidFill>
                  <a:srgbClr val="FF0000"/>
                </a:solidFill>
              </a:rPr>
              <a:t>bothE</a:t>
            </a:r>
            <a:r>
              <a:rPr lang="en-US" sz="6000" dirty="0">
                <a:solidFill>
                  <a:srgbClr val="FF0000"/>
                </a:solidFill>
              </a:rPr>
              <a:t>('</a:t>
            </a:r>
            <a:r>
              <a:rPr lang="en-US" sz="6000" i="1" dirty="0">
                <a:solidFill>
                  <a:srgbClr val="FF0000"/>
                </a:solidFill>
              </a:rPr>
              <a:t>friend</a:t>
            </a:r>
            <a:r>
              <a:rPr lang="en-US" sz="6000" dirty="0">
                <a:solidFill>
                  <a:srgbClr val="FF0000"/>
                </a:solidFill>
              </a:rPr>
              <a:t>').</a:t>
            </a:r>
            <a:r>
              <a:rPr lang="en-US" sz="6000" dirty="0" err="1">
                <a:solidFill>
                  <a:srgbClr val="FF0000"/>
                </a:solidFill>
              </a:rPr>
              <a:t>otherV</a:t>
            </a:r>
            <a:r>
              <a:rPr lang="en-US" sz="6000" dirty="0">
                <a:solidFill>
                  <a:srgbClr val="FF0000"/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4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</a:t>
            </a:r>
            <a:r>
              <a:rPr lang="pl-PL" b="1" dirty="0">
                <a:solidFill>
                  <a:srgbClr val="FF0000"/>
                </a:solidFill>
              </a:rPr>
              <a:t>are friends of </a:t>
            </a:r>
            <a:r>
              <a:rPr lang="pl-PL" dirty="0"/>
              <a:t>my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rgbClr val="FF0000"/>
                </a:solidFill>
              </a:rPr>
              <a:t>.</a:t>
            </a:r>
            <a:r>
              <a:rPr lang="en-US" sz="6000" dirty="0" err="1">
                <a:solidFill>
                  <a:srgbClr val="FF0000"/>
                </a:solidFill>
              </a:rPr>
              <a:t>bothE</a:t>
            </a:r>
            <a:r>
              <a:rPr lang="en-US" sz="6000" dirty="0">
                <a:solidFill>
                  <a:srgbClr val="FF0000"/>
                </a:solidFill>
              </a:rPr>
              <a:t>('</a:t>
            </a:r>
            <a:r>
              <a:rPr lang="en-US" sz="6000" i="1" dirty="0">
                <a:solidFill>
                  <a:srgbClr val="FF0000"/>
                </a:solidFill>
              </a:rPr>
              <a:t>friend</a:t>
            </a:r>
            <a:r>
              <a:rPr lang="en-US" sz="6000" dirty="0">
                <a:solidFill>
                  <a:srgbClr val="FF0000"/>
                </a:solidFill>
              </a:rPr>
              <a:t>').</a:t>
            </a:r>
            <a:r>
              <a:rPr lang="en-US" sz="6000" dirty="0" err="1">
                <a:solidFill>
                  <a:srgbClr val="FF0000"/>
                </a:solidFill>
              </a:rPr>
              <a:t>otherV</a:t>
            </a:r>
            <a:r>
              <a:rPr lang="en-US" sz="6000" dirty="0">
                <a:solidFill>
                  <a:srgbClr val="FF0000"/>
                </a:solidFill>
              </a:rPr>
              <a:t>()</a:t>
            </a:r>
            <a:endParaRPr lang="pl-PL" sz="6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49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</a:t>
            </a:r>
            <a:r>
              <a:rPr lang="pl-PL" dirty="0">
                <a:solidFill>
                  <a:srgbClr val="FF0000"/>
                </a:solidFill>
              </a:rPr>
              <a:t>the users </a:t>
            </a:r>
            <a:r>
              <a:rPr lang="pl-PL" dirty="0"/>
              <a:t>that are friends of my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pl-PL" sz="6000" dirty="0">
                <a:solidFill>
                  <a:srgbClr val="FF0000"/>
                </a:solidFill>
              </a:rPr>
              <a:t>.hasLabel(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user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rgbClr val="FF0000"/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/>
          </a:bodyPr>
          <a:lstStyle/>
          <a:p>
            <a:r>
              <a:rPr lang="pl-PL" dirty="0"/>
              <a:t>... </a:t>
            </a:r>
            <a:r>
              <a:rPr lang="pl-PL" b="1" dirty="0">
                <a:solidFill>
                  <a:srgbClr val="FF0000"/>
                </a:solidFill>
              </a:rPr>
              <a:t>myself</a:t>
            </a:r>
            <a:r>
              <a:rPr lang="pl-PL" dirty="0"/>
              <a:t> excluded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596"/>
            <a:ext cx="10515600" cy="5388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pl-PL" sz="6000" dirty="0">
                <a:solidFill>
                  <a:srgbClr val="FF0000"/>
                </a:solidFill>
              </a:rPr>
              <a:t>.as(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me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rgbClr val="FF0000"/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where(neq(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me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48149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/>
          </a:bodyPr>
          <a:lstStyle/>
          <a:p>
            <a:r>
              <a:rPr lang="pl-PL" dirty="0"/>
              <a:t>... </a:t>
            </a:r>
            <a:r>
              <a:rPr lang="pl-PL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myself</a:t>
            </a:r>
            <a:r>
              <a:rPr lang="pl-PL" dirty="0"/>
              <a:t> </a:t>
            </a:r>
            <a:r>
              <a:rPr lang="pl-PL" b="1" dirty="0">
                <a:solidFill>
                  <a:srgbClr val="FF0000"/>
                </a:solidFill>
              </a:rPr>
              <a:t>excluded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596"/>
            <a:ext cx="10515600" cy="5388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.as(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where(</a:t>
            </a:r>
            <a:r>
              <a:rPr lang="pl-PL" sz="6000" dirty="0">
                <a:solidFill>
                  <a:srgbClr val="FF0000"/>
                </a:solidFill>
              </a:rPr>
              <a:t>neq(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me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rgbClr val="FF0000"/>
                </a:solidFill>
              </a:rPr>
              <a:t>)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115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4706-6A26-4A5F-82EC-6760EEA8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Another one?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C65C9-B8E0-4229-A820-08F8536F0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1296" y="1238596"/>
            <a:ext cx="7749408" cy="5130108"/>
          </a:xfrm>
        </p:spPr>
      </p:pic>
    </p:spTree>
    <p:extLst>
      <p:ext uri="{BB962C8B-B14F-4D97-AF65-F5344CB8AC3E}">
        <p14:creationId xmlns:p14="http://schemas.microsoft.com/office/powerpoint/2010/main" val="331254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67" y="192948"/>
            <a:ext cx="11532066" cy="1217826"/>
          </a:xfrm>
        </p:spPr>
        <p:txBody>
          <a:bodyPr>
            <a:normAutofit/>
          </a:bodyPr>
          <a:lstStyle/>
          <a:p>
            <a:r>
              <a:rPr lang="en-US" dirty="0"/>
              <a:t>Where does people that </a:t>
            </a:r>
            <a:r>
              <a:rPr lang="en-US" b="1" dirty="0">
                <a:solidFill>
                  <a:srgbClr val="FF0000"/>
                </a:solidFill>
              </a:rPr>
              <a:t>attended to Harvard University</a:t>
            </a:r>
            <a:r>
              <a:rPr lang="en-US" dirty="0"/>
              <a:t> work?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67" y="1410774"/>
            <a:ext cx="11532066" cy="5211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g.</a:t>
            </a:r>
            <a:r>
              <a:rPr lang="en-US" sz="4800" dirty="0" err="1">
                <a:solidFill>
                  <a:srgbClr val="FF0000"/>
                </a:solidFill>
              </a:rPr>
              <a:t>E</a:t>
            </a:r>
            <a:r>
              <a:rPr lang="en-US" sz="4800" dirty="0">
                <a:solidFill>
                  <a:srgbClr val="FF0000"/>
                </a:solidFill>
              </a:rPr>
              <a:t>().</a:t>
            </a:r>
            <a:r>
              <a:rPr lang="en-US" sz="4800" dirty="0" err="1">
                <a:solidFill>
                  <a:srgbClr val="FF0000"/>
                </a:solidFill>
              </a:rPr>
              <a:t>hasLabel</a:t>
            </a:r>
            <a:r>
              <a:rPr lang="en-US" sz="4800" dirty="0">
                <a:solidFill>
                  <a:srgbClr val="FF0000"/>
                </a:solidFill>
              </a:rPr>
              <a:t>('</a:t>
            </a:r>
            <a:r>
              <a:rPr lang="en-US" sz="4800" i="1" dirty="0">
                <a:solidFill>
                  <a:srgbClr val="FF0000"/>
                </a:solidFill>
              </a:rPr>
              <a:t>attended</a:t>
            </a:r>
            <a:r>
              <a:rPr lang="en-US" sz="4800" dirty="0">
                <a:solidFill>
                  <a:srgbClr val="FF0000"/>
                </a:solidFill>
              </a:rPr>
              <a:t>')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>
                <a:solidFill>
                  <a:srgbClr val="FF0000"/>
                </a:solidFill>
              </a:rPr>
              <a:t>	</a:t>
            </a:r>
            <a:r>
              <a:rPr lang="en-US" sz="4800" dirty="0">
                <a:solidFill>
                  <a:srgbClr val="FF0000"/>
                </a:solidFill>
              </a:rPr>
              <a:t>.where(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>
                <a:solidFill>
                  <a:srgbClr val="FF0000"/>
                </a:solidFill>
              </a:rPr>
              <a:t>		</a:t>
            </a:r>
            <a:r>
              <a:rPr lang="en-US" sz="4800" dirty="0" err="1">
                <a:solidFill>
                  <a:srgbClr val="FF0000"/>
                </a:solidFill>
              </a:rPr>
              <a:t>inV</a:t>
            </a:r>
            <a:r>
              <a:rPr lang="en-US" sz="4800" dirty="0">
                <a:solidFill>
                  <a:srgbClr val="FF0000"/>
                </a:solidFill>
              </a:rPr>
              <a:t>().</a:t>
            </a:r>
            <a:r>
              <a:rPr lang="en-US" sz="4800" dirty="0" err="1">
                <a:solidFill>
                  <a:srgbClr val="FF0000"/>
                </a:solidFill>
              </a:rPr>
              <a:t>hasLabel</a:t>
            </a:r>
            <a:r>
              <a:rPr lang="en-US" sz="4800" dirty="0">
                <a:solidFill>
                  <a:srgbClr val="FF0000"/>
                </a:solidFill>
              </a:rPr>
              <a:t>('</a:t>
            </a:r>
            <a:r>
              <a:rPr lang="en-US" sz="4800" i="1" dirty="0">
                <a:solidFill>
                  <a:srgbClr val="FF0000"/>
                </a:solidFill>
              </a:rPr>
              <a:t>school</a:t>
            </a:r>
            <a:r>
              <a:rPr lang="en-US" sz="4800" dirty="0">
                <a:solidFill>
                  <a:srgbClr val="FF0000"/>
                </a:solidFill>
              </a:rPr>
              <a:t>')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>
                <a:solidFill>
                  <a:srgbClr val="FF0000"/>
                </a:solidFill>
              </a:rPr>
              <a:t>		</a:t>
            </a:r>
            <a:r>
              <a:rPr lang="en-US" sz="4800" dirty="0">
                <a:solidFill>
                  <a:srgbClr val="FF0000"/>
                </a:solidFill>
              </a:rPr>
              <a:t>.has('</a:t>
            </a:r>
            <a:r>
              <a:rPr lang="en-US" sz="4800" i="1" dirty="0">
                <a:solidFill>
                  <a:srgbClr val="FF0000"/>
                </a:solidFill>
              </a:rPr>
              <a:t>name</a:t>
            </a:r>
            <a:r>
              <a:rPr lang="en-US" sz="4800" dirty="0">
                <a:solidFill>
                  <a:srgbClr val="FF0000"/>
                </a:solidFill>
              </a:rPr>
              <a:t>', '</a:t>
            </a:r>
            <a:r>
              <a:rPr lang="en-US" sz="4800" i="1" dirty="0">
                <a:solidFill>
                  <a:srgbClr val="FF0000"/>
                </a:solidFill>
              </a:rPr>
              <a:t>Harvard University</a:t>
            </a:r>
            <a:r>
              <a:rPr lang="en-US" sz="4800" dirty="0">
                <a:solidFill>
                  <a:srgbClr val="FF0000"/>
                </a:solidFill>
              </a:rPr>
              <a:t>'))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outV</a:t>
            </a:r>
            <a:r>
              <a:rPr lang="en-US" sz="4800" dirty="0"/>
              <a:t>()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.out('</a:t>
            </a:r>
            <a:r>
              <a:rPr lang="en-US" sz="4800" i="1" dirty="0" err="1"/>
              <a:t>worksAt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dedup</a:t>
            </a:r>
            <a:r>
              <a:rPr lang="en-US" sz="4800" dirty="0"/>
              <a:t>().values('</a:t>
            </a:r>
            <a:r>
              <a:rPr lang="en-US" sz="4800" i="1" dirty="0"/>
              <a:t>name</a:t>
            </a:r>
            <a:r>
              <a:rPr lang="en-US" sz="4800" dirty="0"/>
              <a:t>')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1845031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67" y="192948"/>
            <a:ext cx="11532066" cy="1217826"/>
          </a:xfrm>
        </p:spPr>
        <p:txBody>
          <a:bodyPr>
            <a:normAutofit/>
          </a:bodyPr>
          <a:lstStyle/>
          <a:p>
            <a:r>
              <a:rPr lang="en-US" dirty="0"/>
              <a:t>Where does </a:t>
            </a:r>
            <a:r>
              <a:rPr lang="en-US" b="1" dirty="0">
                <a:solidFill>
                  <a:srgbClr val="FF0000"/>
                </a:solidFill>
              </a:rPr>
              <a:t>people</a:t>
            </a:r>
            <a:r>
              <a:rPr lang="en-US" dirty="0"/>
              <a:t> that attended to Harvard University work?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67" y="1410774"/>
            <a:ext cx="11532066" cy="5211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g.E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attended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.where(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 err="1"/>
              <a:t>inV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school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/>
              <a:t>.has('</a:t>
            </a:r>
            <a:r>
              <a:rPr lang="en-US" sz="4800" i="1" dirty="0"/>
              <a:t>name</a:t>
            </a:r>
            <a:r>
              <a:rPr lang="en-US" sz="4800" dirty="0"/>
              <a:t>', '</a:t>
            </a:r>
            <a:r>
              <a:rPr lang="en-US" sz="4800" i="1" dirty="0"/>
              <a:t>Harvard University</a:t>
            </a:r>
            <a:r>
              <a:rPr lang="en-US" sz="4800" dirty="0"/>
              <a:t>'))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>
                <a:solidFill>
                  <a:srgbClr val="FF0000"/>
                </a:solidFill>
              </a:rPr>
              <a:t>.</a:t>
            </a:r>
            <a:r>
              <a:rPr lang="en-US" sz="4800" dirty="0" err="1">
                <a:solidFill>
                  <a:srgbClr val="FF0000"/>
                </a:solidFill>
              </a:rPr>
              <a:t>outV</a:t>
            </a:r>
            <a:r>
              <a:rPr lang="en-US" sz="4800" dirty="0">
                <a:solidFill>
                  <a:srgbClr val="FF0000"/>
                </a:solidFill>
              </a:rPr>
              <a:t>()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.out('</a:t>
            </a:r>
            <a:r>
              <a:rPr lang="en-US" sz="4800" i="1" dirty="0" err="1"/>
              <a:t>worksAt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dedup</a:t>
            </a:r>
            <a:r>
              <a:rPr lang="en-US" sz="4800" dirty="0"/>
              <a:t>().values('</a:t>
            </a:r>
            <a:r>
              <a:rPr lang="en-US" sz="4800" i="1" dirty="0"/>
              <a:t>name</a:t>
            </a:r>
            <a:r>
              <a:rPr lang="en-US" sz="4800" dirty="0"/>
              <a:t>')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476801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67" y="192948"/>
            <a:ext cx="11532066" cy="1217826"/>
          </a:xfrm>
        </p:spPr>
        <p:txBody>
          <a:bodyPr>
            <a:normAutofit/>
          </a:bodyPr>
          <a:lstStyle/>
          <a:p>
            <a:r>
              <a:rPr lang="en-US" dirty="0"/>
              <a:t>Where does people that attended to Harvard University </a:t>
            </a:r>
            <a:r>
              <a:rPr lang="en-US" b="1" dirty="0">
                <a:solidFill>
                  <a:srgbClr val="FF0000"/>
                </a:solidFill>
              </a:rPr>
              <a:t>work</a:t>
            </a:r>
            <a:r>
              <a:rPr lang="en-US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67" y="1410774"/>
            <a:ext cx="11532066" cy="5211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g.E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attended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.where(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 err="1"/>
              <a:t>inV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school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/>
              <a:t>.has('</a:t>
            </a:r>
            <a:r>
              <a:rPr lang="en-US" sz="4800" i="1" dirty="0"/>
              <a:t>name</a:t>
            </a:r>
            <a:r>
              <a:rPr lang="en-US" sz="4800" dirty="0"/>
              <a:t>', '</a:t>
            </a:r>
            <a:r>
              <a:rPr lang="en-US" sz="4800" i="1" dirty="0"/>
              <a:t>Harvard University</a:t>
            </a:r>
            <a:r>
              <a:rPr lang="en-US" sz="4800" dirty="0"/>
              <a:t>'))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outV</a:t>
            </a:r>
            <a:r>
              <a:rPr lang="en-US" sz="4800" dirty="0"/>
              <a:t>()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>
                <a:solidFill>
                  <a:srgbClr val="FF0000"/>
                </a:solidFill>
              </a:rPr>
              <a:t>.out('</a:t>
            </a:r>
            <a:r>
              <a:rPr lang="en-US" sz="4800" i="1" dirty="0" err="1">
                <a:solidFill>
                  <a:srgbClr val="FF0000"/>
                </a:solidFill>
              </a:rPr>
              <a:t>worksAt</a:t>
            </a:r>
            <a:r>
              <a:rPr lang="en-US" sz="4800" dirty="0">
                <a:solidFill>
                  <a:srgbClr val="FF0000"/>
                </a:solidFill>
              </a:rPr>
              <a:t>')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dedup</a:t>
            </a:r>
            <a:r>
              <a:rPr lang="en-US" sz="4800" dirty="0"/>
              <a:t>().values('</a:t>
            </a:r>
            <a:r>
              <a:rPr lang="en-US" sz="4800" i="1" dirty="0"/>
              <a:t>name</a:t>
            </a:r>
            <a:r>
              <a:rPr lang="en-US" sz="4800" dirty="0"/>
              <a:t>')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205846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8CE542-3520-43CF-9829-A4404199B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9713"/>
            <a:ext cx="12192000" cy="7213600"/>
          </a:xfrm>
        </p:spPr>
      </p:pic>
    </p:spTree>
    <p:extLst>
      <p:ext uri="{BB962C8B-B14F-4D97-AF65-F5344CB8AC3E}">
        <p14:creationId xmlns:p14="http://schemas.microsoft.com/office/powerpoint/2010/main" val="1846181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Other graph databases with Gremlins inside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99297-7E86-4348-BEC4-D64480AEC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0183" y="1399017"/>
            <a:ext cx="9771634" cy="5130108"/>
          </a:xfrm>
        </p:spPr>
      </p:pic>
    </p:spTree>
    <p:extLst>
      <p:ext uri="{BB962C8B-B14F-4D97-AF65-F5344CB8AC3E}">
        <p14:creationId xmlns:p14="http://schemas.microsoft.com/office/powerpoint/2010/main" val="1864541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E250-E7DB-4CED-BBC8-AF3DD3F1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Other graph databases with Gremlins inside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35D7-5F5C-4E84-94DB-A1D35CC72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Neo4j</a:t>
            </a:r>
          </a:p>
          <a:p>
            <a:r>
              <a:rPr lang="pl-PL" dirty="0"/>
              <a:t>Titan DB</a:t>
            </a:r>
          </a:p>
          <a:p>
            <a:r>
              <a:rPr lang="pl-PL" dirty="0"/>
              <a:t>JanusGraph</a:t>
            </a:r>
          </a:p>
        </p:txBody>
      </p:sp>
    </p:spTree>
    <p:extLst>
      <p:ext uri="{BB962C8B-B14F-4D97-AF65-F5344CB8AC3E}">
        <p14:creationId xmlns:p14="http://schemas.microsoft.com/office/powerpoint/2010/main" val="3451271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13D5-5753-49D7-BF69-14DE6D97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A9C2-D478-4EA6-8EEB-74DFB54F5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616"/>
            <a:ext cx="10515600" cy="5597520"/>
          </a:xfrm>
        </p:spPr>
        <p:txBody>
          <a:bodyPr>
            <a:normAutofit/>
          </a:bodyPr>
          <a:lstStyle/>
          <a:p>
            <a:r>
              <a:rPr lang="pl-PL" i="1" dirty="0"/>
              <a:t>Demo app repository</a:t>
            </a:r>
          </a:p>
          <a:p>
            <a:pPr lvl="1"/>
            <a:r>
              <a:rPr lang="en-US" dirty="0"/>
              <a:t>https://github.com/r-hryniewski/Graphbook</a:t>
            </a:r>
            <a:endParaRPr lang="pl-PL" i="1" dirty="0"/>
          </a:p>
          <a:p>
            <a:r>
              <a:rPr lang="pl-PL" i="1" dirty="0"/>
              <a:t>Gremlin Quickstart</a:t>
            </a:r>
          </a:p>
          <a:p>
            <a:pPr lvl="1"/>
            <a:r>
              <a:rPr lang="en-US" dirty="0"/>
              <a:t>http://tinkerpop.apache.org/docs/current/tutorials/getting-started/</a:t>
            </a:r>
          </a:p>
          <a:p>
            <a:r>
              <a:rPr lang="pl-PL" i="1" dirty="0"/>
              <a:t>Gremlin Documentation</a:t>
            </a:r>
          </a:p>
          <a:p>
            <a:pPr lvl="1"/>
            <a:r>
              <a:rPr lang="en-US" dirty="0"/>
              <a:t>https://db-engines.com/en/ranking</a:t>
            </a:r>
          </a:p>
          <a:p>
            <a:r>
              <a:rPr lang="pl-PL" i="1" dirty="0"/>
              <a:t>CosmosDB try for free</a:t>
            </a:r>
          </a:p>
          <a:p>
            <a:pPr lvl="1"/>
            <a:r>
              <a:rPr lang="en-US" dirty="0"/>
              <a:t>https://azure.microsoft.com/en-us/try/cosmosdb/</a:t>
            </a:r>
          </a:p>
          <a:p>
            <a:r>
              <a:rPr lang="en-US" i="1" dirty="0" err="1"/>
              <a:t>CosmosDB</a:t>
            </a:r>
            <a:r>
              <a:rPr lang="en-US" i="1" dirty="0"/>
              <a:t> documentation</a:t>
            </a:r>
            <a:endParaRPr lang="pl-PL" i="1" dirty="0"/>
          </a:p>
          <a:p>
            <a:pPr lvl="1"/>
            <a:r>
              <a:rPr lang="en-US" dirty="0"/>
              <a:t>https://docs.microsoft.com/en-us/azure/cosmos-db/</a:t>
            </a:r>
          </a:p>
          <a:p>
            <a:r>
              <a:rPr lang="en-US" i="1" dirty="0" err="1"/>
              <a:t>CosmosDB</a:t>
            </a:r>
            <a:r>
              <a:rPr lang="en-US" i="1" dirty="0"/>
              <a:t> </a:t>
            </a:r>
            <a:r>
              <a:rPr lang="pl-PL" i="1" dirty="0"/>
              <a:t>implemented Gremlin features</a:t>
            </a:r>
          </a:p>
          <a:p>
            <a:pPr lvl="1"/>
            <a:r>
              <a:rPr lang="en-US" dirty="0">
                <a:hlinkClick r:id="rId2"/>
              </a:rPr>
              <a:t>https://docs.microsoft.com/en-us/azure/cosmos-db/gremlin-support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084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13D5-5753-49D7-BF69-14DE6D97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Questions?</a:t>
            </a:r>
          </a:p>
        </p:txBody>
      </p:sp>
      <p:pic>
        <p:nvPicPr>
          <p:cNvPr id="2050" name="Picture 2" descr="https://cdn.spacetelescope.org/archives/images/screen/hubble_in_orbit1.jpg">
            <a:extLst>
              <a:ext uri="{FF2B5EF4-FFF2-40B4-BE49-F238E27FC236}">
                <a16:creationId xmlns:a16="http://schemas.microsoft.com/office/drawing/2014/main" id="{BA427B33-1437-45AB-B39A-14DA0BC3F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35" y="1234982"/>
            <a:ext cx="5693330" cy="5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28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E9991-8BCD-4BAD-AAB2-995FB796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1" y="1513406"/>
            <a:ext cx="11282258" cy="36444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1A4A76-2AA5-4A36-ADD6-3FA0D7BC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Let’s grab a beer and talk about it in a few moments!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B7BF4-6112-4202-9B9A-0BD599DA2F3F}"/>
              </a:ext>
            </a:extLst>
          </p:cNvPr>
          <p:cNvSpPr txBox="1"/>
          <p:nvPr/>
        </p:nvSpPr>
        <p:spPr>
          <a:xfrm>
            <a:off x="8431763" y="5327137"/>
            <a:ext cx="330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@r_hryniewski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613EE-1E1A-42A3-A327-17E7D85C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77" y="5327843"/>
            <a:ext cx="696685" cy="52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FB349-932D-4E7B-AE3F-CC4BF893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7824"/>
            <a:ext cx="692532" cy="692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B6800-6D4D-4C61-846E-88E111806ACD}"/>
              </a:ext>
            </a:extLst>
          </p:cNvPr>
          <p:cNvSpPr txBox="1"/>
          <p:nvPr/>
        </p:nvSpPr>
        <p:spPr>
          <a:xfrm>
            <a:off x="1530732" y="5242480"/>
            <a:ext cx="3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fb.me/hryniewskinet</a:t>
            </a:r>
          </a:p>
        </p:txBody>
      </p:sp>
    </p:spTree>
    <p:extLst>
      <p:ext uri="{BB962C8B-B14F-4D97-AF65-F5344CB8AC3E}">
        <p14:creationId xmlns:p14="http://schemas.microsoft.com/office/powerpoint/2010/main" val="111631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1F3-0AB1-43E1-BE2F-AA04DCDF0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1" y="1122363"/>
            <a:ext cx="11218878" cy="2387600"/>
          </a:xfrm>
        </p:spPr>
        <p:txBody>
          <a:bodyPr>
            <a:normAutofit/>
          </a:bodyPr>
          <a:lstStyle/>
          <a:p>
            <a:r>
              <a:rPr lang="pl-PL" sz="6000" dirty="0"/>
              <a:t>Meet Gremlin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4FE6-0693-4D3C-9DA1-CA79A1E3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guide through graphs in Cosmos DB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61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D8B-84FE-4F78-A447-A33BA861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3C5A-39E3-4B23-B26E-71C69F0A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Brief Cosmos DB overview.</a:t>
            </a:r>
          </a:p>
          <a:p>
            <a:r>
              <a:rPr lang="pl-PL" dirty="0"/>
              <a:t>Welcome to the world of Graphs.</a:t>
            </a:r>
          </a:p>
          <a:p>
            <a:r>
              <a:rPr lang="pl-PL" dirty="0"/>
              <a:t>Meet Gremlin!</a:t>
            </a:r>
          </a:p>
          <a:p>
            <a:r>
              <a:rPr lang="pl-PL" dirty="0"/>
              <a:t>Gremlin vs. SQL – Pissing contest.</a:t>
            </a:r>
          </a:p>
          <a:p>
            <a:r>
              <a:rPr lang="pl-PL" dirty="0"/>
              <a:t>Demo.</a:t>
            </a:r>
          </a:p>
          <a:p>
            <a:r>
              <a:rPr lang="pl-PL" dirty="0"/>
              <a:t>How it works?</a:t>
            </a:r>
          </a:p>
          <a:p>
            <a:r>
              <a:rPr lang="pl-PL" dirty="0"/>
              <a:t>Where does Gremlin live?</a:t>
            </a:r>
          </a:p>
        </p:txBody>
      </p:sp>
    </p:spTree>
    <p:extLst>
      <p:ext uri="{BB962C8B-B14F-4D97-AF65-F5344CB8AC3E}">
        <p14:creationId xmlns:p14="http://schemas.microsoft.com/office/powerpoint/2010/main" val="257879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A863-24AC-4101-BB70-D39E0549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But what is Cosmos DB?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77FC63-E28D-40FC-8AA8-BEEF9831A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22" y="1236680"/>
            <a:ext cx="7850156" cy="5133940"/>
          </a:xfrm>
        </p:spPr>
      </p:pic>
    </p:spTree>
    <p:extLst>
      <p:ext uri="{BB962C8B-B14F-4D97-AF65-F5344CB8AC3E}">
        <p14:creationId xmlns:p14="http://schemas.microsoft.com/office/powerpoint/2010/main" val="181536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3E8654-53DE-4DD6-B48F-19649D052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7729"/>
            <a:ext cx="12192000" cy="6864054"/>
          </a:xfrm>
        </p:spPr>
      </p:pic>
    </p:spTree>
    <p:extLst>
      <p:ext uri="{BB962C8B-B14F-4D97-AF65-F5344CB8AC3E}">
        <p14:creationId xmlns:p14="http://schemas.microsoft.com/office/powerpoint/2010/main" val="409617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ryniewski.NET">
      <a:dk1>
        <a:sysClr val="windowText" lastClr="000000"/>
      </a:dk1>
      <a:lt1>
        <a:sysClr val="window" lastClr="FFFFFF"/>
      </a:lt1>
      <a:dk2>
        <a:srgbClr val="4472C4"/>
      </a:dk2>
      <a:lt2>
        <a:srgbClr val="E7E6E6"/>
      </a:lt2>
      <a:accent1>
        <a:srgbClr val="48A1FA"/>
      </a:accent1>
      <a:accent2>
        <a:srgbClr val="C55A11"/>
      </a:accent2>
      <a:accent3>
        <a:srgbClr val="85C0F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Props1.xml><?xml version="1.0" encoding="utf-8"?>
<ds:datastoreItem xmlns:ds="http://schemas.openxmlformats.org/officeDocument/2006/customXml" ds:itemID="{0C53C850-E501-48E1-B1C0-FB97A011FB7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4788</TotalTime>
  <Words>945</Words>
  <Application>Microsoft Office PowerPoint</Application>
  <PresentationFormat>Widescreen</PresentationFormat>
  <Paragraphs>210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Segoe UI Semibold</vt:lpstr>
      <vt:lpstr>Trebuchet MS</vt:lpstr>
      <vt:lpstr>Office Theme</vt:lpstr>
      <vt:lpstr>PowerPoint Presentation</vt:lpstr>
      <vt:lpstr>Meet Gremlin</vt:lpstr>
      <vt:lpstr>Rafał Hryniewski</vt:lpstr>
      <vt:lpstr>PowerPoint Presentation</vt:lpstr>
      <vt:lpstr>PowerPoint Presentation</vt:lpstr>
      <vt:lpstr>Meet Gremlin</vt:lpstr>
      <vt:lpstr>Agenda</vt:lpstr>
      <vt:lpstr>But what is Cosmos DB?</vt:lpstr>
      <vt:lpstr>PowerPoint Presentation</vt:lpstr>
      <vt:lpstr>Graph databases</vt:lpstr>
      <vt:lpstr>Edges and vertices</vt:lpstr>
      <vt:lpstr>Edges and vertices</vt:lpstr>
      <vt:lpstr>Property graph</vt:lpstr>
      <vt:lpstr>And everything can relate with everything</vt:lpstr>
      <vt:lpstr>PowerPoint Presentation</vt:lpstr>
      <vt:lpstr>Scary?</vt:lpstr>
      <vt:lpstr>Meet Gremlin!</vt:lpstr>
      <vt:lpstr>Gremlin – data format sample (GraphSON)</vt:lpstr>
      <vt:lpstr>Gremlin – query samples</vt:lpstr>
      <vt:lpstr>Hey! Wasn’t Gremlin supposed to be our friend?</vt:lpstr>
      <vt:lpstr>We just need do adjust our brain a little</vt:lpstr>
      <vt:lpstr>Imagine modeling one of those in RDBMS</vt:lpstr>
      <vt:lpstr>Take some tables...</vt:lpstr>
      <vt:lpstr>...add a couple of relations...</vt:lpstr>
      <vt:lpstr>...and some properties to our relations...</vt:lpstr>
      <vt:lpstr>...and so on</vt:lpstr>
      <vt:lpstr>What friends of my friends likes the most?</vt:lpstr>
      <vt:lpstr>What friends of my friends likes the most?</vt:lpstr>
      <vt:lpstr>PowerPoint Presentation</vt:lpstr>
      <vt:lpstr>What friends of my friends likes the most?</vt:lpstr>
      <vt:lpstr>What friends of my friends likes the most?</vt:lpstr>
      <vt:lpstr>Enough talking, let’s do stuff!</vt:lpstr>
      <vt:lpstr>PowerPoint Presentation</vt:lpstr>
      <vt:lpstr>Easy money!</vt:lpstr>
      <vt:lpstr>Demo - bit.ly/grembook </vt:lpstr>
      <vt:lpstr>PowerPoint Presentation</vt:lpstr>
      <vt:lpstr>What does g. stands for?</vt:lpstr>
      <vt:lpstr>g.</vt:lpstr>
      <vt:lpstr>Who are the users that are friends of my friends?</vt:lpstr>
      <vt:lpstr>Who are the users that are friends of my friends?</vt:lpstr>
      <vt:lpstr>Who are the users that are friends of my friends?</vt:lpstr>
      <vt:lpstr>Who are the users that are friends of my friends?</vt:lpstr>
      <vt:lpstr>Who are the users that are friends of my friends?</vt:lpstr>
      <vt:lpstr>... myself excluded</vt:lpstr>
      <vt:lpstr>... myself excluded</vt:lpstr>
      <vt:lpstr>Another one?</vt:lpstr>
      <vt:lpstr>Where does people that attended to Harvard University work?</vt:lpstr>
      <vt:lpstr>Where does people that attended to Harvard University work?</vt:lpstr>
      <vt:lpstr>Where does people that attended to Harvard University work?</vt:lpstr>
      <vt:lpstr>Other graph databases with Gremlins inside</vt:lpstr>
      <vt:lpstr>Other graph databases with Gremlins inside</vt:lpstr>
      <vt:lpstr>Links</vt:lpstr>
      <vt:lpstr>Questions?</vt:lpstr>
      <vt:lpstr>Let’s grab a beer and talk about it in a few moments!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Rafal Hryniewski</dc:creator>
  <cp:lastModifiedBy>Rafał Hryniewski</cp:lastModifiedBy>
  <cp:revision>185</cp:revision>
  <dcterms:created xsi:type="dcterms:W3CDTF">2017-09-09T12:53:54Z</dcterms:created>
  <dcterms:modified xsi:type="dcterms:W3CDTF">2017-10-24T20:46:44Z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